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35" r:id="rId1"/>
  </p:sldMasterIdLst>
  <p:notesMasterIdLst>
    <p:notesMasterId r:id="rId17"/>
  </p:notesMasterIdLst>
  <p:sldIdLst>
    <p:sldId id="256" r:id="rId2"/>
    <p:sldId id="311" r:id="rId3"/>
    <p:sldId id="318" r:id="rId4"/>
    <p:sldId id="319" r:id="rId5"/>
    <p:sldId id="309" r:id="rId6"/>
    <p:sldId id="313" r:id="rId7"/>
    <p:sldId id="314" r:id="rId8"/>
    <p:sldId id="316" r:id="rId9"/>
    <p:sldId id="315" r:id="rId10"/>
    <p:sldId id="317" r:id="rId11"/>
    <p:sldId id="310" r:id="rId12"/>
    <p:sldId id="312" r:id="rId13"/>
    <p:sldId id="306" r:id="rId14"/>
    <p:sldId id="320" r:id="rId15"/>
    <p:sldId id="32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611"/>
    <a:srgbClr val="204898"/>
    <a:srgbClr val="8B25A7"/>
    <a:srgbClr val="0F7362"/>
    <a:srgbClr val="2E8E4C"/>
    <a:srgbClr val="669900"/>
    <a:srgbClr val="644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7132" autoAdjust="0"/>
    <p:restoredTop sz="94660"/>
  </p:normalViewPr>
  <p:slideViewPr>
    <p:cSldViewPr snapToGrid="0">
      <p:cViewPr varScale="1">
        <p:scale>
          <a:sx n="64" d="100"/>
          <a:sy n="64" d="100"/>
        </p:scale>
        <p:origin x="78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C754D-4E46-45FC-881D-3B719A4CD2EE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D1CEB3-A04E-4F21-88F2-CAA46E135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68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D1CEB3-A04E-4F21-88F2-CAA46E135D7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881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A4C14E8-3AF0-4649-B312-390A5438066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7B97B93-B31C-44F3-B598-24FC520ABAC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268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C14E8-3AF0-4649-B312-390A5438066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7B93-B31C-44F3-B598-24FC520AB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C14E8-3AF0-4649-B312-390A5438066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7B93-B31C-44F3-B598-24FC520AB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28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C14E8-3AF0-4649-B312-390A5438066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7B93-B31C-44F3-B598-24FC520AB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84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C14E8-3AF0-4649-B312-390A5438066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7B93-B31C-44F3-B598-24FC520ABAC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74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C14E8-3AF0-4649-B312-390A5438066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7B93-B31C-44F3-B598-24FC520AB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18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C14E8-3AF0-4649-B312-390A5438066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7B93-B31C-44F3-B598-24FC520AB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9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C14E8-3AF0-4649-B312-390A5438066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7B93-B31C-44F3-B598-24FC520AB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74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C14E8-3AF0-4649-B312-390A5438066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7B93-B31C-44F3-B598-24FC520AB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50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C14E8-3AF0-4649-B312-390A5438066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7B93-B31C-44F3-B598-24FC520AB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89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C14E8-3AF0-4649-B312-390A5438066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97B93-B31C-44F3-B598-24FC520AB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19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3A4C14E8-3AF0-4649-B312-390A54380662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7B97B93-B31C-44F3-B598-24FC520ABA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881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36" r:id="rId1"/>
    <p:sldLayoutId id="2147484737" r:id="rId2"/>
    <p:sldLayoutId id="2147484738" r:id="rId3"/>
    <p:sldLayoutId id="2147484739" r:id="rId4"/>
    <p:sldLayoutId id="2147484740" r:id="rId5"/>
    <p:sldLayoutId id="2147484741" r:id="rId6"/>
    <p:sldLayoutId id="2147484742" r:id="rId7"/>
    <p:sldLayoutId id="2147484743" r:id="rId8"/>
    <p:sldLayoutId id="2147484744" r:id="rId9"/>
    <p:sldLayoutId id="2147484745" r:id="rId10"/>
    <p:sldLayoutId id="2147484746" r:id="rId11"/>
  </p:sldLayoutIdLst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91069" y="1501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1194" y="221541"/>
            <a:ext cx="11238282" cy="954107"/>
          </a:xfrm>
          <a:prstGeom prst="rect">
            <a:avLst/>
          </a:prstGeom>
          <a:gradFill flip="none" rotWithShape="0">
            <a:gsLst>
              <a:gs pos="51000">
                <a:srgbClr val="E2EEE6">
                  <a:lumMod val="0"/>
                  <a:lumOff val="100000"/>
                </a:srgbClr>
              </a:gs>
              <a:gs pos="17000">
                <a:schemeClr val="bg2">
                  <a:lumMod val="60000"/>
                  <a:lumOff val="40000"/>
                </a:schemeClr>
              </a:gs>
              <a:gs pos="96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2235200" dir="5400000" algn="ctr" rotWithShape="0">
              <a:schemeClr val="bg1">
                <a:lumMod val="95000"/>
                <a:lumOff val="5000"/>
                <a:alpha val="5000"/>
              </a:schemeClr>
            </a:outerShdw>
            <a:reflection stA="45000" endPos="0" dist="12700" dir="5400000" sy="-100000" algn="bl" rotWithShape="0"/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Взаимодействие консультативного отделения  ГАУСО СО «КЦСОН «Золотая осень» г. Нижний Тагил» с волонтерами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37" y="1355486"/>
            <a:ext cx="5544278" cy="4158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315778" y="5500048"/>
            <a:ext cx="32562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Новогоднее мероприятие от студентов-волонтеров</a:t>
            </a:r>
          </a:p>
        </p:txBody>
      </p:sp>
      <p:pic>
        <p:nvPicPr>
          <p:cNvPr id="10" name="Объект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902" y="1429380"/>
            <a:ext cx="5336271" cy="40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845396" y="5461379"/>
            <a:ext cx="32562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Веселые старты от студентов-волонтеров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616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Творческая встреча с ветераном труда-волонтером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635" y="1530669"/>
            <a:ext cx="7075949" cy="4715457"/>
          </a:xfrm>
        </p:spPr>
      </p:pic>
    </p:spTree>
    <p:extLst>
      <p:ext uri="{BB962C8B-B14F-4D97-AF65-F5344CB8AC3E}">
        <p14:creationId xmlns:p14="http://schemas.microsoft.com/office/powerpoint/2010/main" val="3748915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866" y="0"/>
            <a:ext cx="10254246" cy="1356360"/>
          </a:xfrm>
        </p:spPr>
        <p:txBody>
          <a:bodyPr/>
          <a:lstStyle/>
          <a:p>
            <a:r>
              <a:rPr lang="ru-RU" dirty="0" smtClean="0"/>
              <a:t>Волонтеры из числа многодетных семей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9" t="676" r="32124" b="-676"/>
          <a:stretch/>
        </p:blipFill>
        <p:spPr>
          <a:xfrm>
            <a:off x="791569" y="1106118"/>
            <a:ext cx="4176215" cy="459409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343" y="1132763"/>
            <a:ext cx="3556948" cy="474259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52168" y="5810268"/>
            <a:ext cx="3874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glow rad="38100">
                    <a:schemeClr val="bg1">
                      <a:lumMod val="65000"/>
                      <a:lumOff val="35000"/>
                      <a:alpha val="41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Comic Sans MS" panose="030F0702030302020204" pitchFamily="66" charset="0"/>
              </a:rPr>
              <a:t>Проведение праздников</a:t>
            </a:r>
            <a:endParaRPr lang="ru-RU" sz="2400" b="1" dirty="0">
              <a:solidFill>
                <a:srgbClr val="002060"/>
              </a:solidFill>
              <a:effectLst>
                <a:glow rad="38100">
                  <a:schemeClr val="bg1">
                    <a:lumMod val="65000"/>
                    <a:lumOff val="35000"/>
                    <a:alpha val="41000"/>
                  </a:schemeClr>
                </a:glow>
                <a:outerShdw blurRad="28575" dist="38100" dir="14040000" algn="tl" rotWithShape="0">
                  <a:srgbClr val="000000">
                    <a:alpha val="2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074093" y="5962668"/>
            <a:ext cx="27462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glow rad="38100">
                    <a:schemeClr val="bg1">
                      <a:lumMod val="65000"/>
                      <a:lumOff val="35000"/>
                      <a:alpha val="41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Comic Sans MS" panose="030F0702030302020204" pitchFamily="66" charset="0"/>
              </a:rPr>
              <a:t>Помощь вещами</a:t>
            </a:r>
            <a:endParaRPr lang="ru-RU" sz="2400" b="1" dirty="0">
              <a:solidFill>
                <a:srgbClr val="002060"/>
              </a:solidFill>
              <a:effectLst>
                <a:glow rad="38100">
                  <a:schemeClr val="bg1">
                    <a:lumMod val="65000"/>
                    <a:lumOff val="35000"/>
                    <a:alpha val="41000"/>
                  </a:schemeClr>
                </a:glow>
                <a:outerShdw blurRad="28575" dist="38100" dir="14040000" algn="tl" rotWithShape="0">
                  <a:srgbClr val="000000">
                    <a:alpha val="2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3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7466" y="282054"/>
            <a:ext cx="9875520" cy="1356360"/>
          </a:xfrm>
        </p:spPr>
        <p:txBody>
          <a:bodyPr/>
          <a:lstStyle/>
          <a:p>
            <a:r>
              <a:rPr lang="ru-RU" dirty="0" smtClean="0"/>
              <a:t>Уличные поздравительные акции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4" r="31059"/>
          <a:stretch/>
        </p:blipFill>
        <p:spPr>
          <a:xfrm>
            <a:off x="545910" y="1306774"/>
            <a:ext cx="4531058" cy="4038600"/>
          </a:xfrm>
        </p:spPr>
      </p:pic>
      <p:sp>
        <p:nvSpPr>
          <p:cNvPr id="5" name="Прямоугольник 4"/>
          <p:cNvSpPr/>
          <p:nvPr/>
        </p:nvSpPr>
        <p:spPr>
          <a:xfrm>
            <a:off x="1737931" y="5619199"/>
            <a:ext cx="21210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glow rad="38100">
                    <a:schemeClr val="bg1">
                      <a:lumMod val="65000"/>
                      <a:lumOff val="35000"/>
                      <a:alpha val="41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Comic Sans MS" panose="030F0702030302020204" pitchFamily="66" charset="0"/>
              </a:rPr>
              <a:t>День матери</a:t>
            </a:r>
            <a:endParaRPr lang="ru-RU" sz="2400" b="1" dirty="0">
              <a:solidFill>
                <a:srgbClr val="002060"/>
              </a:solidFill>
              <a:effectLst>
                <a:glow rad="38100">
                  <a:schemeClr val="bg1">
                    <a:lumMod val="65000"/>
                    <a:lumOff val="35000"/>
                    <a:alpha val="41000"/>
                  </a:schemeClr>
                </a:glow>
                <a:outerShdw blurRad="28575" dist="38100" dir="14040000" algn="tl" rotWithShape="0">
                  <a:srgbClr val="000000">
                    <a:alpha val="2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9" r="21378"/>
          <a:stretch/>
        </p:blipFill>
        <p:spPr>
          <a:xfrm>
            <a:off x="6796586" y="1322018"/>
            <a:ext cx="4940489" cy="404496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175009" y="5500049"/>
            <a:ext cx="20870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glow rad="38100">
                    <a:schemeClr val="bg1">
                      <a:lumMod val="65000"/>
                      <a:lumOff val="35000"/>
                      <a:alpha val="41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Comic Sans MS" panose="030F0702030302020204" pitchFamily="66" charset="0"/>
              </a:rPr>
              <a:t>День народного единства</a:t>
            </a:r>
            <a:endParaRPr lang="ru-RU" sz="2400" b="1" dirty="0">
              <a:solidFill>
                <a:srgbClr val="002060"/>
              </a:solidFill>
              <a:effectLst>
                <a:glow rad="38100">
                  <a:schemeClr val="bg1">
                    <a:lumMod val="65000"/>
                    <a:lumOff val="35000"/>
                    <a:alpha val="41000"/>
                  </a:schemeClr>
                </a:glow>
                <a:outerShdw blurRad="28575" dist="38100" dir="14040000" algn="tl" rotWithShape="0">
                  <a:srgbClr val="000000">
                    <a:alpha val="2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235" y="2524835"/>
            <a:ext cx="2871148" cy="382819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070460" y="2673558"/>
            <a:ext cx="13837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glow rad="38100">
                    <a:schemeClr val="bg1">
                      <a:lumMod val="65000"/>
                      <a:lumOff val="35000"/>
                      <a:alpha val="41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Comic Sans MS" panose="030F0702030302020204" pitchFamily="66" charset="0"/>
              </a:rPr>
              <a:t>8 марта</a:t>
            </a:r>
            <a:endParaRPr lang="ru-RU" sz="2400" b="1" dirty="0">
              <a:solidFill>
                <a:srgbClr val="002060"/>
              </a:solidFill>
              <a:effectLst>
                <a:glow rad="38100">
                  <a:schemeClr val="bg1">
                    <a:lumMod val="65000"/>
                    <a:lumOff val="35000"/>
                    <a:alpha val="41000"/>
                  </a:schemeClr>
                </a:glow>
                <a:outerShdw blurRad="28575" dist="38100" dir="14040000" algn="tl" rotWithShape="0">
                  <a:srgbClr val="000000">
                    <a:alpha val="2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59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7786" y="387488"/>
            <a:ext cx="8890782" cy="10772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Помощь волонтеров в поиске и доставке мебели</a:t>
            </a:r>
            <a:endParaRPr lang="ru-RU" sz="32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93" y="1379345"/>
            <a:ext cx="5012399" cy="4182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85" t="48558" r="2864" b="8656"/>
          <a:stretch/>
        </p:blipFill>
        <p:spPr>
          <a:xfrm>
            <a:off x="2977241" y="4482850"/>
            <a:ext cx="1945053" cy="1909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822" b="34045"/>
          <a:stretch/>
        </p:blipFill>
        <p:spPr>
          <a:xfrm>
            <a:off x="6142532" y="1553799"/>
            <a:ext cx="4134231" cy="471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18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4262" y="524656"/>
            <a:ext cx="9384306" cy="10772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Помощь </a:t>
            </a:r>
            <a:r>
              <a:rPr lang="ru-RU" sz="3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продуктами и средствами личной гигиены</a:t>
            </a:r>
            <a:endParaRPr lang="ru-RU" sz="32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10"/>
          <a:stretch/>
        </p:blipFill>
        <p:spPr>
          <a:xfrm>
            <a:off x="524656" y="1783828"/>
            <a:ext cx="3720996" cy="30804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721" y="1603947"/>
            <a:ext cx="4986728" cy="37400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490" y="1696802"/>
            <a:ext cx="3106399" cy="41418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986" y="4413567"/>
            <a:ext cx="4771869" cy="214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6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4262" y="524656"/>
            <a:ext cx="9384306" cy="10772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Помощь </a:t>
            </a:r>
            <a:r>
              <a:rPr lang="ru-RU" sz="3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продуктами и средствами личной гигиены</a:t>
            </a:r>
            <a:endParaRPr lang="ru-RU" sz="32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84"/>
          <a:stretch/>
        </p:blipFill>
        <p:spPr>
          <a:xfrm>
            <a:off x="539646" y="1887801"/>
            <a:ext cx="5666282" cy="34449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127" y="1109272"/>
            <a:ext cx="4041723" cy="5388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36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808" y="382137"/>
            <a:ext cx="5312390" cy="11191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Викторина </a:t>
            </a:r>
            <a:br>
              <a:rPr lang="ru-RU" dirty="0" smtClean="0"/>
            </a:br>
            <a:r>
              <a:rPr lang="ru-RU" dirty="0" smtClean="0"/>
              <a:t>«День книги»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73" y="1579727"/>
            <a:ext cx="5930263" cy="446623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81" t="1679" r="29813"/>
          <a:stretch/>
        </p:blipFill>
        <p:spPr>
          <a:xfrm>
            <a:off x="6794341" y="1733266"/>
            <a:ext cx="4806256" cy="4357048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109349" y="425355"/>
            <a:ext cx="5312390" cy="11191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Мероприятие к 23 февраля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785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4636" y="445828"/>
            <a:ext cx="5489812" cy="21063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Студенты-волонтеры украшают окна центра к Дню Победы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289" y="417822"/>
            <a:ext cx="4523060" cy="603074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45"/>
          <a:stretch/>
        </p:blipFill>
        <p:spPr>
          <a:xfrm>
            <a:off x="477671" y="3016837"/>
            <a:ext cx="6277972" cy="330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33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960" y="402608"/>
            <a:ext cx="6086901" cy="6086901"/>
          </a:xfrm>
        </p:spPr>
      </p:pic>
    </p:spTree>
    <p:extLst>
      <p:ext uri="{BB962C8B-B14F-4D97-AF65-F5344CB8AC3E}">
        <p14:creationId xmlns:p14="http://schemas.microsoft.com/office/powerpoint/2010/main" val="279568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Мероприятия волонтеров «серебряного возраста» для детей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104" y="2055461"/>
            <a:ext cx="9433900" cy="4245255"/>
          </a:xfrm>
        </p:spPr>
      </p:pic>
      <p:sp>
        <p:nvSpPr>
          <p:cNvPr id="5" name="Прямоугольник 4"/>
          <p:cNvSpPr/>
          <p:nvPr/>
        </p:nvSpPr>
        <p:spPr>
          <a:xfrm>
            <a:off x="1213843" y="2043485"/>
            <a:ext cx="42611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2D050"/>
                </a:solidFill>
                <a:effectLst>
                  <a:glow rad="38100">
                    <a:schemeClr val="bg1">
                      <a:lumMod val="65000"/>
                      <a:lumOff val="35000"/>
                      <a:alpha val="41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Comic Sans MS" panose="030F0702030302020204" pitchFamily="66" charset="0"/>
              </a:rPr>
              <a:t>Кулинарный мастер-класс</a:t>
            </a:r>
            <a:endParaRPr lang="ru-RU" sz="2400" b="1" dirty="0">
              <a:solidFill>
                <a:srgbClr val="92D050"/>
              </a:solidFill>
              <a:effectLst>
                <a:glow rad="38100">
                  <a:schemeClr val="bg1">
                    <a:lumMod val="65000"/>
                    <a:lumOff val="35000"/>
                    <a:alpha val="41000"/>
                  </a:schemeClr>
                </a:glow>
                <a:outerShdw blurRad="28575" dist="38100" dir="14040000" algn="tl" rotWithShape="0">
                  <a:srgbClr val="000000">
                    <a:alpha val="2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06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998" y="2057400"/>
            <a:ext cx="8974666" cy="403860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Мероприятия волонтеров «серебряного возраста» для детей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60235" y="2152667"/>
            <a:ext cx="6380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effectLst>
                  <a:glow rad="38100">
                    <a:schemeClr val="bg1">
                      <a:lumMod val="65000"/>
                      <a:lumOff val="35000"/>
                      <a:alpha val="41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Comic Sans MS" panose="030F0702030302020204" pitchFamily="66" charset="0"/>
              </a:rPr>
              <a:t>Мастер-класс «Новогодняя мастерская»</a:t>
            </a:r>
            <a:endParaRPr lang="ru-RU" sz="2400" b="1" dirty="0">
              <a:solidFill>
                <a:schemeClr val="bg2">
                  <a:lumMod val="10000"/>
                </a:schemeClr>
              </a:solidFill>
              <a:effectLst>
                <a:glow rad="38100">
                  <a:schemeClr val="bg1">
                    <a:lumMod val="65000"/>
                    <a:lumOff val="35000"/>
                    <a:alpha val="41000"/>
                  </a:schemeClr>
                </a:glow>
                <a:outerShdw blurRad="28575" dist="38100" dir="14040000" algn="tl" rotWithShape="0">
                  <a:srgbClr val="000000">
                    <a:alpha val="2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96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235" y="1787857"/>
            <a:ext cx="9694964" cy="4362734"/>
          </a:xfrm>
        </p:spPr>
      </p:pic>
      <p:sp>
        <p:nvSpPr>
          <p:cNvPr id="5" name="Прямоугольник 4"/>
          <p:cNvSpPr/>
          <p:nvPr/>
        </p:nvSpPr>
        <p:spPr>
          <a:xfrm>
            <a:off x="3392886" y="5441777"/>
            <a:ext cx="4515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glow rad="38100">
                    <a:schemeClr val="bg1">
                      <a:lumMod val="65000"/>
                      <a:lumOff val="35000"/>
                      <a:alpha val="41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Comic Sans MS" panose="030F0702030302020204" pitchFamily="66" charset="0"/>
              </a:rPr>
              <a:t>Мастер-класс «Антистресс»</a:t>
            </a:r>
            <a:endParaRPr lang="ru-RU" sz="2400" b="1" dirty="0">
              <a:solidFill>
                <a:schemeClr val="bg1"/>
              </a:solidFill>
              <a:effectLst>
                <a:glow rad="38100">
                  <a:schemeClr val="bg1">
                    <a:lumMod val="65000"/>
                    <a:lumOff val="35000"/>
                    <a:alpha val="41000"/>
                  </a:schemeClr>
                </a:glow>
                <a:outerShdw blurRad="28575" dist="38100" dir="14040000" algn="tl" rotWithShape="0">
                  <a:srgbClr val="000000">
                    <a:alpha val="2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129352" y="268406"/>
            <a:ext cx="9875520" cy="1356360"/>
          </a:xfrm>
        </p:spPr>
        <p:txBody>
          <a:bodyPr/>
          <a:lstStyle/>
          <a:p>
            <a:r>
              <a:rPr lang="ru-RU" dirty="0" smtClean="0"/>
              <a:t>Мероприятия волонтеров «серебряного возраста» для детей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76" y="2409765"/>
            <a:ext cx="2809174" cy="40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07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Мастер-класс «Новогодняя открытка»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62" y="1757149"/>
            <a:ext cx="8974666" cy="40386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85" r="16893" b="4477"/>
          <a:stretch/>
        </p:blipFill>
        <p:spPr>
          <a:xfrm>
            <a:off x="8312528" y="2511188"/>
            <a:ext cx="2919580" cy="401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66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676" y="1893627"/>
            <a:ext cx="3378141" cy="4504188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Мероприятия волонтеров «серебряного возраста» для детей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3159" y="1975247"/>
            <a:ext cx="50690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glow rad="38100">
                    <a:schemeClr val="bg1">
                      <a:lumMod val="65000"/>
                      <a:lumOff val="35000"/>
                      <a:alpha val="41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Comic Sans MS" panose="030F0702030302020204" pitchFamily="66" charset="0"/>
              </a:rPr>
              <a:t>Творческое занятие «Домовой»</a:t>
            </a:r>
            <a:endParaRPr lang="ru-RU" sz="2400" b="1" dirty="0">
              <a:solidFill>
                <a:srgbClr val="002060"/>
              </a:solidFill>
              <a:effectLst>
                <a:glow rad="38100">
                  <a:schemeClr val="bg1">
                    <a:lumMod val="65000"/>
                    <a:lumOff val="35000"/>
                    <a:alpha val="41000"/>
                  </a:schemeClr>
                </a:glow>
                <a:outerShdw blurRad="28575" dist="38100" dir="14040000" algn="tl" rotWithShape="0">
                  <a:srgbClr val="000000">
                    <a:alpha val="2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717" y="2702257"/>
            <a:ext cx="5031475" cy="377360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237026" y="1868340"/>
            <a:ext cx="46665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glow rad="38100">
                    <a:schemeClr val="bg1">
                      <a:lumMod val="65000"/>
                      <a:lumOff val="35000"/>
                      <a:alpha val="41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Comic Sans MS" panose="030F0702030302020204" pitchFamily="66" charset="0"/>
              </a:rPr>
              <a:t>Субботник на территории Валегин бор</a:t>
            </a:r>
            <a:endParaRPr lang="ru-RU" sz="2400" b="1" dirty="0">
              <a:solidFill>
                <a:srgbClr val="002060"/>
              </a:solidFill>
              <a:effectLst>
                <a:glow rad="38100">
                  <a:schemeClr val="bg1">
                    <a:lumMod val="65000"/>
                    <a:lumOff val="35000"/>
                    <a:alpha val="41000"/>
                  </a:schemeClr>
                </a:glow>
                <a:outerShdw blurRad="28575" dist="38100" dir="14040000" algn="tl" rotWithShape="0">
                  <a:srgbClr val="000000">
                    <a:alpha val="25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84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2533</TotalTime>
  <Words>142</Words>
  <Application>Microsoft Office PowerPoint</Application>
  <PresentationFormat>Широкоэкранный</PresentationFormat>
  <Paragraphs>28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Calibri</vt:lpstr>
      <vt:lpstr>Comic Sans MS</vt:lpstr>
      <vt:lpstr>Corbel</vt:lpstr>
      <vt:lpstr>Базис</vt:lpstr>
      <vt:lpstr>Презентация PowerPoint</vt:lpstr>
      <vt:lpstr>Викторина  «День книги»</vt:lpstr>
      <vt:lpstr>Студенты-волонтеры украшают окна центра к Дню Победы</vt:lpstr>
      <vt:lpstr>Презентация PowerPoint</vt:lpstr>
      <vt:lpstr>Мероприятия волонтеров «серебряного возраста» для детей</vt:lpstr>
      <vt:lpstr>Мероприятия волонтеров «серебряного возраста» для детей</vt:lpstr>
      <vt:lpstr>Мероприятия волонтеров «серебряного возраста» для детей</vt:lpstr>
      <vt:lpstr>Мастер-класс «Новогодняя открытка»</vt:lpstr>
      <vt:lpstr>Мероприятия волонтеров «серебряного возраста» для детей</vt:lpstr>
      <vt:lpstr>Творческая встреча с ветераном труда-волонтером</vt:lpstr>
      <vt:lpstr>Волонтеры из числа многодетных семей</vt:lpstr>
      <vt:lpstr>Уличные поздравительные акции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автономное учреждение социального обслуживания  Свердловской области  «Комплексный центр социального обслуживания населения «Золотая осень»  города Нижний Тагил» Консультативное отделение О деятельности клубов взаимопомощи для семей, находящихся в трудной жизненной ситуации </dc:title>
  <dc:creator>RePack by Diakov</dc:creator>
  <cp:lastModifiedBy>RePack by Diakov</cp:lastModifiedBy>
  <cp:revision>193</cp:revision>
  <dcterms:created xsi:type="dcterms:W3CDTF">2021-07-28T09:33:52Z</dcterms:created>
  <dcterms:modified xsi:type="dcterms:W3CDTF">2024-03-12T04:49:14Z</dcterms:modified>
</cp:coreProperties>
</file>